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3" r:id="rId5"/>
    <p:sldId id="262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95644"/>
    <a:srgbClr val="032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4" autoAdjust="0"/>
    <p:restoredTop sz="85979" autoAdjust="0"/>
  </p:normalViewPr>
  <p:slideViewPr>
    <p:cSldViewPr>
      <p:cViewPr>
        <p:scale>
          <a:sx n="100" d="100"/>
          <a:sy n="100" d="100"/>
        </p:scale>
        <p:origin x="1044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558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AA1B461-3094-4BD8-A614-91DAAF1EBC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BABDA8-9E73-4FE0-990B-3187EB671E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003372-5F29-4A61-870C-04DACB9A3AC0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CFE9E-B2E3-45A1-8653-5F0014BFD3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6F7DBB-DC54-4789-951E-1923CBC427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1AA686-9AF5-4564-A500-258315E98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DAD3EA-4E42-4304-A216-2EE7B05152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C3D91F-7EA5-4910-BE2A-4EABC51544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612623-D193-444A-89D6-8432EE2D957C}" type="datetimeFigureOut">
              <a:rPr lang="en-US"/>
              <a:pPr>
                <a:defRPr/>
              </a:pPr>
              <a:t>9/5/2024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6201422-5097-41C1-A15E-FA59D19AEB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1183F6-954F-48BF-8819-C99702C7D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52602-DA84-436D-B3B3-28629C8667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CD179-370D-4F62-A862-5CEBA575FC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6DFF75-6328-445D-9F04-566BB04AB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039147CB-FE5D-448E-ADDE-4F292BC679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9A8CAF5C-E321-4A9A-83B3-52DB2F3489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88B7FBA1-939C-434C-8D76-D036564ED0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70A283-D1BA-4F66-9302-818C99EBD24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EC0A0E1-B0A2-4B80-9918-DACAF72E0B33}"/>
              </a:ext>
            </a:extLst>
          </p:cNvPr>
          <p:cNvSpPr/>
          <p:nvPr userDrawn="1"/>
        </p:nvSpPr>
        <p:spPr>
          <a:xfrm>
            <a:off x="533400" y="914400"/>
            <a:ext cx="8001000" cy="51054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12D7E3C-07D6-4C43-8B91-9A4157F42580}"/>
              </a:ext>
            </a:extLst>
          </p:cNvPr>
          <p:cNvSpPr/>
          <p:nvPr userDrawn="1"/>
        </p:nvSpPr>
        <p:spPr>
          <a:xfrm>
            <a:off x="2422525" y="6419850"/>
            <a:ext cx="92075" cy="90488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6695E-157C-41CE-8D5B-98119CE0F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52400"/>
            <a:ext cx="9144000" cy="76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2DA112F-B268-41E8-9A40-4FEF8CC1F92D}"/>
              </a:ext>
            </a:extLst>
          </p:cNvPr>
          <p:cNvSpPr/>
          <p:nvPr userDrawn="1"/>
        </p:nvSpPr>
        <p:spPr>
          <a:xfrm>
            <a:off x="-1524000" y="-3429000"/>
            <a:ext cx="9829800" cy="373380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2E9FD2D-29DE-4ED3-A5DD-8CC96DE6C62D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3165D32-06EE-49F8-8BF3-7225F5C367F8}"/>
              </a:ext>
            </a:extLst>
          </p:cNvPr>
          <p:cNvSpPr/>
          <p:nvPr userDrawn="1"/>
        </p:nvSpPr>
        <p:spPr>
          <a:xfrm>
            <a:off x="7192963" y="-2286000"/>
            <a:ext cx="9571037" cy="2876550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206FF2-13BE-4393-8036-028ECEE8567F}"/>
              </a:ext>
            </a:extLst>
          </p:cNvPr>
          <p:cNvSpPr/>
          <p:nvPr userDrawn="1"/>
        </p:nvSpPr>
        <p:spPr>
          <a:xfrm>
            <a:off x="304800" y="-762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0DA99A84-48B7-46F6-91DF-89544A6ED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6356350"/>
            <a:ext cx="319563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1"/>
            <a:ext cx="3810000" cy="42672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733800" cy="41910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696200" cy="5032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E51781E-A3AB-4476-A4A3-608530CD4C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59063" y="636270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3AA4F69-5A13-494C-9ABF-DBCE6BBD01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447800" y="6362700"/>
            <a:ext cx="838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pg. </a:t>
            </a:r>
            <a:fld id="{0B3893A4-3ABE-4B65-918B-46E6D3017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DD5DCBA-E8B7-4C9E-A7F3-3E910F02E77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362700"/>
            <a:ext cx="914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10.15.24</a:t>
            </a:r>
          </a:p>
        </p:txBody>
      </p:sp>
    </p:spTree>
    <p:extLst>
      <p:ext uri="{BB962C8B-B14F-4D97-AF65-F5344CB8AC3E}">
        <p14:creationId xmlns:p14="http://schemas.microsoft.com/office/powerpoint/2010/main" val="241445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6C13D75-9E24-4DBB-9CF9-62502170EBB1}"/>
              </a:ext>
            </a:extLst>
          </p:cNvPr>
          <p:cNvSpPr/>
          <p:nvPr userDrawn="1"/>
        </p:nvSpPr>
        <p:spPr>
          <a:xfrm>
            <a:off x="533400" y="914400"/>
            <a:ext cx="8001000" cy="51054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C5EAFB2-C10B-49D7-8C15-DE3762056242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19F4FC-D9E4-4A0B-91BD-02CE188B9532}"/>
              </a:ext>
            </a:extLst>
          </p:cNvPr>
          <p:cNvSpPr/>
          <p:nvPr userDrawn="1"/>
        </p:nvSpPr>
        <p:spPr>
          <a:xfrm>
            <a:off x="304800" y="3048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E021F5A-605A-4393-A4AD-01404AECE8A3}"/>
              </a:ext>
            </a:extLst>
          </p:cNvPr>
          <p:cNvSpPr/>
          <p:nvPr userDrawn="1"/>
        </p:nvSpPr>
        <p:spPr>
          <a:xfrm>
            <a:off x="2422525" y="6419850"/>
            <a:ext cx="92075" cy="90488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EC007F-6976-458A-ABF8-5659F6BDD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52400"/>
            <a:ext cx="9144000" cy="76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82DAD49-197D-4349-91F1-DA85AE80F2DD}"/>
              </a:ext>
            </a:extLst>
          </p:cNvPr>
          <p:cNvSpPr/>
          <p:nvPr userDrawn="1"/>
        </p:nvSpPr>
        <p:spPr>
          <a:xfrm>
            <a:off x="-1524000" y="-3429000"/>
            <a:ext cx="9829800" cy="373380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A378AD8-CCDE-47D6-A553-B456B7FB2104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1D9BE05-33B9-4CBA-9EF0-A7B0E48B5BE6}"/>
              </a:ext>
            </a:extLst>
          </p:cNvPr>
          <p:cNvSpPr/>
          <p:nvPr userDrawn="1"/>
        </p:nvSpPr>
        <p:spPr>
          <a:xfrm>
            <a:off x="7192963" y="-2286000"/>
            <a:ext cx="9571037" cy="2876550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B36BE4B-8C97-45D4-984C-E86D27FA0379}"/>
              </a:ext>
            </a:extLst>
          </p:cNvPr>
          <p:cNvSpPr/>
          <p:nvPr userDrawn="1"/>
        </p:nvSpPr>
        <p:spPr>
          <a:xfrm>
            <a:off x="304800" y="-762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811588" cy="59848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2" y="2174875"/>
            <a:ext cx="3811588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itchFamily="34" charset="0"/>
              </a:defRPr>
            </a:lvl1pPr>
            <a:lvl2pPr>
              <a:defRPr sz="1600">
                <a:latin typeface="Century Gothic" pitchFamily="34" charset="0"/>
              </a:defRPr>
            </a:lvl2pPr>
            <a:lvl3pPr>
              <a:defRPr sz="16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24001"/>
            <a:ext cx="3809999" cy="609599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8825" y="2174875"/>
            <a:ext cx="3813175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itchFamily="34" charset="0"/>
              </a:defRPr>
            </a:lvl1pPr>
            <a:lvl2pPr>
              <a:defRPr sz="1600">
                <a:latin typeface="Century Gothic" pitchFamily="34" charset="0"/>
              </a:defRPr>
            </a:lvl2pPr>
            <a:lvl3pPr>
              <a:defRPr sz="16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696200" cy="5032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" name="Picture 8">
            <a:extLst>
              <a:ext uri="{FF2B5EF4-FFF2-40B4-BE49-F238E27FC236}">
                <a16:creationId xmlns:a16="http://schemas.microsoft.com/office/drawing/2014/main" id="{2819F5C4-6C14-4CB4-9D47-078963D89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6356350"/>
            <a:ext cx="319563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84641ED8-DA13-41FF-A405-0140F311F1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59063" y="636270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942BE809-9A52-4F51-9A4A-D7ADE2D329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447800" y="6362700"/>
            <a:ext cx="838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pg. </a:t>
            </a:r>
            <a:fld id="{0B3893A4-3ABE-4B65-918B-46E6D3017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4BEBCDA-072A-4DFD-9C65-54A90D0CD4B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362700"/>
            <a:ext cx="914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10.15.24</a:t>
            </a:r>
          </a:p>
        </p:txBody>
      </p:sp>
    </p:spTree>
    <p:extLst>
      <p:ext uri="{BB962C8B-B14F-4D97-AF65-F5344CB8AC3E}">
        <p14:creationId xmlns:p14="http://schemas.microsoft.com/office/powerpoint/2010/main" val="382457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DBEBBA-EC30-4F26-BFE5-CC711444FC98}"/>
              </a:ext>
            </a:extLst>
          </p:cNvPr>
          <p:cNvSpPr/>
          <p:nvPr userDrawn="1"/>
        </p:nvSpPr>
        <p:spPr>
          <a:xfrm>
            <a:off x="530352" y="914400"/>
            <a:ext cx="8001000" cy="51054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82D337E-790B-40EF-A4EE-2459EB5F3C05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A908775-9956-48EA-8115-EF8311A67303}"/>
              </a:ext>
            </a:extLst>
          </p:cNvPr>
          <p:cNvSpPr/>
          <p:nvPr userDrawn="1"/>
        </p:nvSpPr>
        <p:spPr>
          <a:xfrm>
            <a:off x="304800" y="3048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9DC4173-0466-448E-AEE7-746374E75CFB}"/>
              </a:ext>
            </a:extLst>
          </p:cNvPr>
          <p:cNvSpPr/>
          <p:nvPr userDrawn="1"/>
        </p:nvSpPr>
        <p:spPr>
          <a:xfrm>
            <a:off x="2422525" y="6419850"/>
            <a:ext cx="92075" cy="90488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456D4C-ED66-40FB-8B74-CCF5B15C3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52400"/>
            <a:ext cx="9144000" cy="76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8306DE3-33A8-4711-B5FC-7E96A4797B9E}"/>
              </a:ext>
            </a:extLst>
          </p:cNvPr>
          <p:cNvSpPr/>
          <p:nvPr userDrawn="1"/>
        </p:nvSpPr>
        <p:spPr>
          <a:xfrm>
            <a:off x="-1524000" y="-3429000"/>
            <a:ext cx="9829800" cy="373380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0C9453-0660-4899-9860-393E096598E3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CBF3B8-E23E-41A1-A3C8-AFFDA00D3921}"/>
              </a:ext>
            </a:extLst>
          </p:cNvPr>
          <p:cNvSpPr/>
          <p:nvPr userDrawn="1"/>
        </p:nvSpPr>
        <p:spPr>
          <a:xfrm>
            <a:off x="7192963" y="-2286000"/>
            <a:ext cx="9571037" cy="2876550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571FB9A-4291-44EF-8472-DA01EE5C7833}"/>
              </a:ext>
            </a:extLst>
          </p:cNvPr>
          <p:cNvSpPr/>
          <p:nvPr userDrawn="1"/>
        </p:nvSpPr>
        <p:spPr>
          <a:xfrm>
            <a:off x="304800" y="-762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699248" cy="5032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8">
            <a:extLst>
              <a:ext uri="{FF2B5EF4-FFF2-40B4-BE49-F238E27FC236}">
                <a16:creationId xmlns:a16="http://schemas.microsoft.com/office/drawing/2014/main" id="{420E74C7-A4E1-48F2-A1DA-B19A58E87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6356350"/>
            <a:ext cx="319563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C1C1FD08-EEAE-444F-8706-597C9C137D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59063" y="636270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EE58F96D-8669-4FED-AD9A-EC41A2FEE1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447800" y="6362700"/>
            <a:ext cx="838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pg. </a:t>
            </a:r>
            <a:fld id="{0B3893A4-3ABE-4B65-918B-46E6D3017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7E7F82E9-C37A-49BF-89E9-4C3CAE4CB6E1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362700"/>
            <a:ext cx="914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10.15.24</a:t>
            </a:r>
          </a:p>
        </p:txBody>
      </p:sp>
    </p:spTree>
    <p:extLst>
      <p:ext uri="{BB962C8B-B14F-4D97-AF65-F5344CB8AC3E}">
        <p14:creationId xmlns:p14="http://schemas.microsoft.com/office/powerpoint/2010/main" val="402278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A414C7-E75C-4304-BE67-E30B211B1F41}"/>
              </a:ext>
            </a:extLst>
          </p:cNvPr>
          <p:cNvSpPr/>
          <p:nvPr userDrawn="1"/>
        </p:nvSpPr>
        <p:spPr>
          <a:xfrm>
            <a:off x="530352" y="914400"/>
            <a:ext cx="8001000" cy="51054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E2CAA28-6EA1-45F8-8A67-300FA456F3AB}"/>
              </a:ext>
            </a:extLst>
          </p:cNvPr>
          <p:cNvSpPr/>
          <p:nvPr userDrawn="1"/>
        </p:nvSpPr>
        <p:spPr>
          <a:xfrm>
            <a:off x="-1524000" y="-3048000"/>
            <a:ext cx="9829800" cy="373380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AB18BBD-D079-49FF-8EE1-DB7C2A8D24F7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C08E5DF-70EE-4150-9E87-35CB11CEA24B}"/>
              </a:ext>
            </a:extLst>
          </p:cNvPr>
          <p:cNvSpPr/>
          <p:nvPr userDrawn="1"/>
        </p:nvSpPr>
        <p:spPr>
          <a:xfrm>
            <a:off x="7192963" y="-1733550"/>
            <a:ext cx="9571037" cy="2876550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52DB8C9-8D85-428A-A9B2-991235887406}"/>
              </a:ext>
            </a:extLst>
          </p:cNvPr>
          <p:cNvSpPr/>
          <p:nvPr userDrawn="1"/>
        </p:nvSpPr>
        <p:spPr>
          <a:xfrm>
            <a:off x="304800" y="3048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444CCEE-6478-4FD3-8423-23A19C4B8E05}"/>
              </a:ext>
            </a:extLst>
          </p:cNvPr>
          <p:cNvSpPr/>
          <p:nvPr userDrawn="1"/>
        </p:nvSpPr>
        <p:spPr>
          <a:xfrm>
            <a:off x="2422525" y="6419850"/>
            <a:ext cx="92075" cy="90488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6C85E0-87F1-4BAD-A50E-3C9992CDF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52400"/>
            <a:ext cx="9144000" cy="76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687E990-C586-4A4C-BA68-790FEAD1FB67}"/>
              </a:ext>
            </a:extLst>
          </p:cNvPr>
          <p:cNvSpPr/>
          <p:nvPr userDrawn="1"/>
        </p:nvSpPr>
        <p:spPr>
          <a:xfrm>
            <a:off x="-1524000" y="-3429000"/>
            <a:ext cx="9829800" cy="373380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BAA281-F5DE-4404-B40C-D771DCD30266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7DC0A1-612B-44FB-9972-CA484557FBAD}"/>
              </a:ext>
            </a:extLst>
          </p:cNvPr>
          <p:cNvSpPr/>
          <p:nvPr userDrawn="1"/>
        </p:nvSpPr>
        <p:spPr>
          <a:xfrm>
            <a:off x="7192963" y="-2286000"/>
            <a:ext cx="9571037" cy="2876550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98E60CF-8241-42AE-AB44-0C3CC9CB9887}"/>
              </a:ext>
            </a:extLst>
          </p:cNvPr>
          <p:cNvSpPr/>
          <p:nvPr userDrawn="1"/>
        </p:nvSpPr>
        <p:spPr>
          <a:xfrm>
            <a:off x="304800" y="-762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8">
            <a:extLst>
              <a:ext uri="{FF2B5EF4-FFF2-40B4-BE49-F238E27FC236}">
                <a16:creationId xmlns:a16="http://schemas.microsoft.com/office/drawing/2014/main" id="{89B06F8E-7D45-462E-A391-EAF0CC911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6356350"/>
            <a:ext cx="319563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5EE7642-A228-4C32-87BA-F29B3D93C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59063" y="636270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53ACA4DF-909B-457B-80B7-52C5E87C1A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447800" y="6362700"/>
            <a:ext cx="838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pg. </a:t>
            </a:r>
            <a:fld id="{0B3893A4-3ABE-4B65-918B-46E6D3017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1BE6D6AE-4E73-4C8C-A908-F002208BAF8A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362700"/>
            <a:ext cx="914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10.15.24</a:t>
            </a:r>
          </a:p>
        </p:txBody>
      </p:sp>
    </p:spTree>
    <p:extLst>
      <p:ext uri="{BB962C8B-B14F-4D97-AF65-F5344CB8AC3E}">
        <p14:creationId xmlns:p14="http://schemas.microsoft.com/office/powerpoint/2010/main" val="534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2866C4-516B-4F99-B97A-74681B3B8E59}"/>
              </a:ext>
            </a:extLst>
          </p:cNvPr>
          <p:cNvSpPr/>
          <p:nvPr userDrawn="1"/>
        </p:nvSpPr>
        <p:spPr>
          <a:xfrm>
            <a:off x="533400" y="914400"/>
            <a:ext cx="8001000" cy="51054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E816B68-78CF-4C41-9A21-2C8EA5CABB89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C9695AA-D9A1-45F5-B86D-59177BF338F6}"/>
              </a:ext>
            </a:extLst>
          </p:cNvPr>
          <p:cNvSpPr/>
          <p:nvPr userDrawn="1"/>
        </p:nvSpPr>
        <p:spPr>
          <a:xfrm>
            <a:off x="304800" y="3048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CF0A975-46FF-41D8-A0E9-25A0D2FA800D}"/>
              </a:ext>
            </a:extLst>
          </p:cNvPr>
          <p:cNvSpPr/>
          <p:nvPr userDrawn="1"/>
        </p:nvSpPr>
        <p:spPr>
          <a:xfrm>
            <a:off x="2422525" y="6419850"/>
            <a:ext cx="92075" cy="90488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DDAD84-1A67-4729-AC2F-047308BB1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52400"/>
            <a:ext cx="9144000" cy="76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94B5CAC-7361-43A9-97E9-A03FDE472181}"/>
              </a:ext>
            </a:extLst>
          </p:cNvPr>
          <p:cNvSpPr/>
          <p:nvPr userDrawn="1"/>
        </p:nvSpPr>
        <p:spPr>
          <a:xfrm>
            <a:off x="-1524000" y="-3429000"/>
            <a:ext cx="9829800" cy="373380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09AD05E-C6A5-4D0D-9356-6B9251ADA9F9}"/>
              </a:ext>
            </a:extLst>
          </p:cNvPr>
          <p:cNvSpPr/>
          <p:nvPr userDrawn="1"/>
        </p:nvSpPr>
        <p:spPr>
          <a:xfrm>
            <a:off x="5257800" y="-2924175"/>
            <a:ext cx="4572000" cy="3228975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EAE0800-F1E6-4F23-8C0C-4C92B53D9DCD}"/>
              </a:ext>
            </a:extLst>
          </p:cNvPr>
          <p:cNvSpPr/>
          <p:nvPr userDrawn="1"/>
        </p:nvSpPr>
        <p:spPr>
          <a:xfrm>
            <a:off x="7192963" y="-2286000"/>
            <a:ext cx="9571037" cy="2876550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DB1490-3C04-4D06-84CB-0817EA57FA77}"/>
              </a:ext>
            </a:extLst>
          </p:cNvPr>
          <p:cNvSpPr/>
          <p:nvPr userDrawn="1"/>
        </p:nvSpPr>
        <p:spPr>
          <a:xfrm>
            <a:off x="304800" y="-76200"/>
            <a:ext cx="109538" cy="109538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3" name="Picture 22" descr="Transportation Learning Network (TLN)">
            <a:extLst>
              <a:ext uri="{FF2B5EF4-FFF2-40B4-BE49-F238E27FC236}">
                <a16:creationId xmlns:a16="http://schemas.microsoft.com/office/drawing/2014/main" id="{0BBC14DE-56AB-4117-822F-F4AC6BF718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931" y="1066800"/>
            <a:ext cx="3631938" cy="1103374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F51CF41-337C-459C-A20A-E70C44064D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59063" y="636270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B76C28B-F47B-4471-964D-15D435AAF5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447800" y="6362700"/>
            <a:ext cx="838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pg. </a:t>
            </a:r>
            <a:fld id="{0B3893A4-3ABE-4B65-918B-46E6D3017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B56BD807-8E94-4306-AC30-E858BCED400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362700"/>
            <a:ext cx="914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/>
              <a:t>10.15.24</a:t>
            </a:r>
          </a:p>
        </p:txBody>
      </p:sp>
    </p:spTree>
    <p:extLst>
      <p:ext uri="{BB962C8B-B14F-4D97-AF65-F5344CB8AC3E}">
        <p14:creationId xmlns:p14="http://schemas.microsoft.com/office/powerpoint/2010/main" val="407054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774" r:id="rId1"/>
    <p:sldLayoutId id="2147484775" r:id="rId2"/>
    <p:sldLayoutId id="2147484776" r:id="rId3"/>
    <p:sldLayoutId id="2147484777" r:id="rId4"/>
    <p:sldLayoutId id="21474847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susan.Hendrickson@ndsu.edu" TargetMode="External"/><Relationship Id="rId7" Type="http://schemas.openxmlformats.org/officeDocument/2006/relationships/image" Target="../media/image3.jpg"/><Relationship Id="rId12" Type="http://schemas.openxmlformats.org/officeDocument/2006/relationships/image" Target="../media/image8.png"/><Relationship Id="rId2" Type="http://schemas.openxmlformats.org/officeDocument/2006/relationships/hyperlink" Target="mailto:chris.padilla@ndsu.edu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translearning.org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tln.learnflex.net/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shannon.l.olson@ndsu.edu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7038411-94EB-4EF3-803F-D6A37B6BCFCE}"/>
              </a:ext>
            </a:extLst>
          </p:cNvPr>
          <p:cNvSpPr/>
          <p:nvPr/>
        </p:nvSpPr>
        <p:spPr>
          <a:xfrm>
            <a:off x="1484312" y="2334419"/>
            <a:ext cx="6175375" cy="2531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en-US" sz="2400" b="1" dirty="0">
                <a:ln w="0"/>
              </a:rPr>
              <a:t>Welcome!</a:t>
            </a:r>
          </a:p>
          <a:p>
            <a:pPr algn="ctr">
              <a:defRPr/>
            </a:pPr>
            <a:endParaRPr lang="en-US" sz="2400" b="1" dirty="0">
              <a:ln w="0"/>
            </a:endParaRPr>
          </a:p>
          <a:p>
            <a:pPr algn="ctr">
              <a:defRPr/>
            </a:pPr>
            <a:endParaRPr lang="en-US" sz="2400" b="1" dirty="0">
              <a:ln w="0"/>
            </a:endParaRPr>
          </a:p>
          <a:p>
            <a:pPr algn="ctr">
              <a:defRPr/>
            </a:pP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en-US" sz="2000" dirty="0">
                <a:ln w="0"/>
              </a:rPr>
              <a:t>Presented by: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197" name="TextBox 8">
            <a:extLst>
              <a:ext uri="{FF2B5EF4-FFF2-40B4-BE49-F238E27FC236}">
                <a16:creationId xmlns:a16="http://schemas.microsoft.com/office/drawing/2014/main" id="{48E63A44-D603-4758-87DD-5EF5C9F8B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29" y="5140734"/>
            <a:ext cx="1447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Our partners:</a:t>
            </a:r>
          </a:p>
        </p:txBody>
      </p:sp>
      <p:pic>
        <p:nvPicPr>
          <p:cNvPr id="4" name="Picture 3" descr="Center for Transformative Infrastructure Preservation and Sustainability (CTIPS)">
            <a:extLst>
              <a:ext uri="{FF2B5EF4-FFF2-40B4-BE49-F238E27FC236}">
                <a16:creationId xmlns:a16="http://schemas.microsoft.com/office/drawing/2014/main" id="{745DFD83-5114-401C-B0F9-4B74C4A010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92" y="5587604"/>
            <a:ext cx="1598619" cy="378074"/>
          </a:xfrm>
          <a:prstGeom prst="rect">
            <a:avLst/>
          </a:prstGeom>
        </p:spPr>
      </p:pic>
      <p:pic>
        <p:nvPicPr>
          <p:cNvPr id="8194" name="Picture 3" descr="Montana Department of Transportation (MDT)">
            <a:extLst>
              <a:ext uri="{FF2B5EF4-FFF2-40B4-BE49-F238E27FC236}">
                <a16:creationId xmlns:a16="http://schemas.microsoft.com/office/drawing/2014/main" id="{2BC04734-B1BB-42FB-B0CE-A5D43EF455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351" y="5601891"/>
            <a:ext cx="1016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2" descr="North Dakota Department of Transportation (NDDOT)">
            <a:extLst>
              <a:ext uri="{FF2B5EF4-FFF2-40B4-BE49-F238E27FC236}">
                <a16:creationId xmlns:a16="http://schemas.microsoft.com/office/drawing/2014/main" id="{3072963C-0397-4552-8960-BA917B2D2A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991" y="5587604"/>
            <a:ext cx="13763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4" descr="South Dakota Department of Transportation (SDDOT)">
            <a:extLst>
              <a:ext uri="{FF2B5EF4-FFF2-40B4-BE49-F238E27FC236}">
                <a16:creationId xmlns:a16="http://schemas.microsoft.com/office/drawing/2014/main" id="{1DA86F22-9F8A-4F45-8C3E-A6D2AE2E8E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0902" y="5485294"/>
            <a:ext cx="612775" cy="437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6" descr="Wyoming Department of Transportation (WYDOT)">
            <a:extLst>
              <a:ext uri="{FF2B5EF4-FFF2-40B4-BE49-F238E27FC236}">
                <a16:creationId xmlns:a16="http://schemas.microsoft.com/office/drawing/2014/main" id="{55D38A76-D85B-482E-AACD-BCA7BD9BD9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226" y="5412905"/>
            <a:ext cx="58102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>
            <a:extLst>
              <a:ext uri="{FF2B5EF4-FFF2-40B4-BE49-F238E27FC236}">
                <a16:creationId xmlns:a16="http://schemas.microsoft.com/office/drawing/2014/main" id="{BE982480-FFD7-4058-AFC6-610946E5E2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657803"/>
            <a:ext cx="2485881" cy="29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Footer Placeholder 9">
            <a:extLst>
              <a:ext uri="{FF2B5EF4-FFF2-40B4-BE49-F238E27FC236}">
                <a16:creationId xmlns:a16="http://schemas.microsoft.com/office/drawing/2014/main" id="{4CA0AE89-801F-4687-944F-3734D55E67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457200" y="6121400"/>
            <a:ext cx="8153400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cs typeface="Calibri" panose="020F0502020204030204" pitchFamily="34" charset="0"/>
              </a:rPr>
              <a:t>This material is subject to change at the discretion of the presenter. If there are changes, TLN will obtain a revised copy to be posted on the LMS for download after the presentation. Thank you.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TextBox 1">
            <a:extLst>
              <a:ext uri="{FF2B5EF4-FFF2-40B4-BE49-F238E27FC236}">
                <a16:creationId xmlns:a16="http://schemas.microsoft.com/office/drawing/2014/main" id="{6023D04B-E508-492E-8FE4-38166D844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8735" y="2536877"/>
            <a:ext cx="404177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dirty="0"/>
              <a:t>Thank you for participating!</a:t>
            </a:r>
          </a:p>
          <a:p>
            <a:pPr algn="ctr"/>
            <a:endParaRPr lang="en-US" altLang="en-US" sz="900" dirty="0"/>
          </a:p>
          <a:p>
            <a:pPr algn="ctr"/>
            <a:r>
              <a:rPr lang="en-US" altLang="en-US" sz="2400" dirty="0"/>
              <a:t>Please take a moment to complete the evaluation included in the reminder email. </a:t>
            </a:r>
          </a:p>
          <a:p>
            <a:pPr algn="ctr"/>
            <a:endParaRPr lang="en-US" altLang="en-US" sz="900" dirty="0"/>
          </a:p>
          <a:p>
            <a:pPr algn="ctr"/>
            <a:r>
              <a:rPr lang="en-US" altLang="en-US" sz="2400" dirty="0"/>
              <a:t>We appreciate your feedback.</a:t>
            </a:r>
          </a:p>
        </p:txBody>
      </p:sp>
      <p:sp>
        <p:nvSpPr>
          <p:cNvPr id="10247" name="TextBox 10">
            <a:extLst>
              <a:ext uri="{FF2B5EF4-FFF2-40B4-BE49-F238E27FC236}">
                <a16:creationId xmlns:a16="http://schemas.microsoft.com/office/drawing/2014/main" id="{2A6DD209-15D3-4722-92E2-46AB4D97A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3480" y="2536877"/>
            <a:ext cx="3505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US" altLang="en-US" b="1" dirty="0"/>
              <a:t>Contact Information</a:t>
            </a:r>
          </a:p>
          <a:p>
            <a:pPr algn="r" eaLnBrk="1" hangingPunct="1"/>
            <a:endParaRPr lang="en-US" altLang="en-US" sz="800" b="1" dirty="0"/>
          </a:p>
          <a:p>
            <a:pPr algn="r" eaLnBrk="1" hangingPunct="1"/>
            <a:r>
              <a:rPr lang="en-US" altLang="en-US" sz="1100" dirty="0"/>
              <a:t>Chris Padilla</a:t>
            </a:r>
          </a:p>
          <a:p>
            <a:pPr algn="r" eaLnBrk="1" hangingPunct="1"/>
            <a:r>
              <a:rPr lang="en-US" altLang="en-US" sz="1100" dirty="0">
                <a:hlinkClick r:id="rId2"/>
              </a:rPr>
              <a:t>chris.padilla@ndsu.edu</a:t>
            </a:r>
            <a:endParaRPr lang="en-US" altLang="en-US" sz="1100" dirty="0"/>
          </a:p>
          <a:p>
            <a:pPr algn="r" eaLnBrk="1" hangingPunct="1"/>
            <a:r>
              <a:rPr lang="en-US" altLang="en-US" sz="1100" dirty="0"/>
              <a:t>(701) 202-5730</a:t>
            </a:r>
          </a:p>
          <a:p>
            <a:pPr algn="r" eaLnBrk="1" hangingPunct="1"/>
            <a:endParaRPr lang="en-US" altLang="en-US" sz="1100" dirty="0"/>
          </a:p>
          <a:p>
            <a:pPr algn="r" eaLnBrk="1" hangingPunct="1"/>
            <a:r>
              <a:rPr lang="en-US" altLang="en-US" sz="1100" dirty="0"/>
              <a:t>Susan Hendrickson</a:t>
            </a:r>
          </a:p>
          <a:p>
            <a:pPr algn="r" eaLnBrk="1" hangingPunct="1"/>
            <a:r>
              <a:rPr lang="en-US" altLang="en-US" sz="1100" dirty="0">
                <a:hlinkClick r:id="rId3"/>
              </a:rPr>
              <a:t>susan.Hendrickson@ndsu.edu</a:t>
            </a:r>
            <a:endParaRPr lang="en-US" altLang="en-US" sz="1100" dirty="0"/>
          </a:p>
          <a:p>
            <a:pPr algn="r" eaLnBrk="1" hangingPunct="1"/>
            <a:r>
              <a:rPr lang="en-US" altLang="en-US" sz="1100" dirty="0"/>
              <a:t>(701) 238-8646</a:t>
            </a:r>
          </a:p>
          <a:p>
            <a:pPr algn="r" eaLnBrk="1" hangingPunct="1"/>
            <a:endParaRPr lang="en-US" altLang="en-US" sz="1100" dirty="0"/>
          </a:p>
          <a:p>
            <a:pPr algn="r" eaLnBrk="1" hangingPunct="1"/>
            <a:r>
              <a:rPr lang="en-US" altLang="en-US" sz="1100" dirty="0"/>
              <a:t>Shannon Olson</a:t>
            </a:r>
          </a:p>
          <a:p>
            <a:pPr algn="r" eaLnBrk="1" hangingPunct="1"/>
            <a:r>
              <a:rPr lang="en-US" altLang="en-US" sz="1100" dirty="0">
                <a:hlinkClick r:id="rId4"/>
              </a:rPr>
              <a:t>shannon.l.olson@ndsu.edu</a:t>
            </a:r>
            <a:endParaRPr lang="en-US" altLang="en-US" sz="1100" dirty="0"/>
          </a:p>
          <a:p>
            <a:pPr algn="r" eaLnBrk="1" hangingPunct="1"/>
            <a:r>
              <a:rPr lang="en-US" altLang="en-US" sz="1100" dirty="0"/>
              <a:t>(701) 552-0672</a:t>
            </a:r>
          </a:p>
          <a:p>
            <a:pPr algn="r" eaLnBrk="1" hangingPunct="1"/>
            <a:endParaRPr lang="en-US" altLang="en-US" sz="1100" dirty="0"/>
          </a:p>
          <a:p>
            <a:pPr algn="r" eaLnBrk="1" hangingPunct="1"/>
            <a:r>
              <a:rPr lang="en-US" altLang="en-US" sz="1100" dirty="0">
                <a:hlinkClick r:id="rId5"/>
              </a:rPr>
              <a:t>https://tln.learnflex.net</a:t>
            </a:r>
            <a:endParaRPr lang="en-US" altLang="en-US" sz="1100" dirty="0"/>
          </a:p>
          <a:p>
            <a:pPr algn="r" eaLnBrk="1" hangingPunct="1"/>
            <a:r>
              <a:rPr lang="en-US" altLang="en-US" sz="1100" dirty="0">
                <a:hlinkClick r:id="rId6"/>
              </a:rPr>
              <a:t>https://www.translearning.org</a:t>
            </a:r>
            <a:endParaRPr lang="en-US" altLang="en-US" sz="1100" dirty="0"/>
          </a:p>
        </p:txBody>
      </p:sp>
      <p:pic>
        <p:nvPicPr>
          <p:cNvPr id="17" name="Picture 16" descr="Center for Transformative Infrastructure Preservation and Sustainability (CTIPS)">
            <a:extLst>
              <a:ext uri="{FF2B5EF4-FFF2-40B4-BE49-F238E27FC236}">
                <a16:creationId xmlns:a16="http://schemas.microsoft.com/office/drawing/2014/main" id="{2174BE61-AC93-4839-A37B-0823292E05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92" y="5587604"/>
            <a:ext cx="1598619" cy="378074"/>
          </a:xfrm>
          <a:prstGeom prst="rect">
            <a:avLst/>
          </a:prstGeom>
        </p:spPr>
      </p:pic>
      <p:pic>
        <p:nvPicPr>
          <p:cNvPr id="11" name="Picture 3" descr="Montana Department of Transportation (MDT)">
            <a:extLst>
              <a:ext uri="{FF2B5EF4-FFF2-40B4-BE49-F238E27FC236}">
                <a16:creationId xmlns:a16="http://schemas.microsoft.com/office/drawing/2014/main" id="{3C3B58AE-0518-42A5-B10C-3AD074AE8E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351" y="5601891"/>
            <a:ext cx="10160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North Dakota Department of Transportation (NDDOT)">
            <a:extLst>
              <a:ext uri="{FF2B5EF4-FFF2-40B4-BE49-F238E27FC236}">
                <a16:creationId xmlns:a16="http://schemas.microsoft.com/office/drawing/2014/main" id="{16AFD585-D4B0-462A-A987-D60F3F9AE8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991" y="5587604"/>
            <a:ext cx="1376362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South Dakota Department of Transportation (SDDOT)">
            <a:extLst>
              <a:ext uri="{FF2B5EF4-FFF2-40B4-BE49-F238E27FC236}">
                <a16:creationId xmlns:a16="http://schemas.microsoft.com/office/drawing/2014/main" id="{3AAE69E6-6485-4FCD-9ECD-AF9851DDED6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0902" y="5485294"/>
            <a:ext cx="612775" cy="437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Wyoming Department of Transportation (WYDOT)">
            <a:extLst>
              <a:ext uri="{FF2B5EF4-FFF2-40B4-BE49-F238E27FC236}">
                <a16:creationId xmlns:a16="http://schemas.microsoft.com/office/drawing/2014/main" id="{329D16D2-7AFC-454D-85F8-8A1D68770EA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226" y="5412905"/>
            <a:ext cx="58102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A6DEECB4-48F1-4E43-A2D9-DE274730A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657803"/>
            <a:ext cx="2485881" cy="29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012_ugpti_powerpoint_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GPTI PowerPoint Template v2" id="{781039F7-4071-4DBC-AF7F-AA12B5E2BDBA}" vid="{D5BA715E-6BDD-41D6-A20E-2328079CD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77AD9158A8C346944A9D6935DA2A72" ma:contentTypeVersion="0" ma:contentTypeDescription="Create a new document." ma:contentTypeScope="" ma:versionID="7d5c869840c79f9af4e98ab4be3c251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7b4a4f76bea50102067bc7ec8c6d4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5447C6-91BA-4CD1-9572-E825FAEF85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FD255F6-67E3-4FF9-9B39-C0BBAA146F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3491B5-672B-44D1-8915-6ED70847F50E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UGPTI PowerPoint Template v2</Template>
  <TotalTime>1229</TotalTime>
  <Words>129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2012_ugpti_powerpoint_template1</vt:lpstr>
      <vt:lpstr>PowerPoint Presentation</vt:lpstr>
      <vt:lpstr>PowerPoint Presentation</vt:lpstr>
    </vt:vector>
  </TitlesOfParts>
  <Company>NDSU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Olson</dc:creator>
  <cp:lastModifiedBy>Nichols, Patrick</cp:lastModifiedBy>
  <cp:revision>225</cp:revision>
  <cp:lastPrinted>2017-09-21T16:00:37Z</cp:lastPrinted>
  <dcterms:created xsi:type="dcterms:W3CDTF">2017-07-28T14:32:10Z</dcterms:created>
  <dcterms:modified xsi:type="dcterms:W3CDTF">2024-09-05T12:48:43Z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0x0101001C77AD9158A8C346944A9D6935DA2A72</vt:lpwstr>
  </property>
</Properties>
</file>